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380" r:id="rId2"/>
    <p:sldId id="342" r:id="rId3"/>
    <p:sldId id="343" r:id="rId4"/>
    <p:sldId id="381" r:id="rId5"/>
    <p:sldId id="350" r:id="rId6"/>
    <p:sldId id="349" r:id="rId7"/>
    <p:sldId id="377" r:id="rId8"/>
    <p:sldId id="348" r:id="rId9"/>
    <p:sldId id="347" r:id="rId10"/>
    <p:sldId id="346" r:id="rId1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74795DA-1A89-44FC-81A7-E86882EDD58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(243)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207DE0-6CB8-443C-8F48-8F01F7B7B22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1/20/2021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A0EBD0-19B0-4ABD-BE6F-8F748CE0172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06E864-7EEF-41DB-94C4-A1C7EB202FB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33D8E05-6228-4812-914D-F0E502A193F8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10453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(243)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1/20/2021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2E9C696-5BC1-474E-AEBE-16A5923D6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64095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306">
              <a:defRPr/>
            </a:pPr>
            <a:fld id="{9E395396-3E20-41E1-96D8-CC01158FFDB2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3FDA25-BBF0-4078-AA14-92855710898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1/20/2021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BBF46C-43C7-4A46-AA1A-639F44FEA86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CC0F8CF3-6C4E-4AA2-AB83-8E627990983D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(243)</a:t>
            </a:r>
          </a:p>
        </p:txBody>
      </p:sp>
    </p:spTree>
    <p:extLst>
      <p:ext uri="{BB962C8B-B14F-4D97-AF65-F5344CB8AC3E}">
        <p14:creationId xmlns:p14="http://schemas.microsoft.com/office/powerpoint/2010/main" val="882610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6346" y="1397980"/>
            <a:ext cx="6270922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1" y="4475026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1/22/2021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2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665756" y="72688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5" name="L-Shape 14">
            <a:extLst>
              <a:ext uri="{FF2B5EF4-FFF2-40B4-BE49-F238E27FC236}">
                <a16:creationId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6399245" y="182027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5"/>
            <a:ext cx="2364232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5"/>
            <a:ext cx="2364232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4947694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10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1" y="3305210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1/22/2021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6293741" y="187302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0" name="L-Shape 9">
            <a:extLst>
              <a:ext uri="{FF2B5EF4-FFF2-40B4-BE49-F238E27FC236}">
                <a16:creationId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6114726" y="1752329"/>
            <a:ext cx="2364232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317820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1/22/2021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86907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1/22/2021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FD1631-6749-4027-9415-B72D163BBD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0355" y="2297695"/>
            <a:ext cx="6803294" cy="2767600"/>
          </a:xfrm>
        </p:spPr>
        <p:txBody>
          <a:bodyPr anchor="ctr"/>
          <a:lstStyle>
            <a:lvl1pPr marL="0" indent="0" algn="ctr">
              <a:buNone/>
              <a:defRPr sz="45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382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1/22/2021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0251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Second Option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-Shape 9">
            <a:extLst>
              <a:ext uri="{FF2B5EF4-FFF2-40B4-BE49-F238E27FC236}">
                <a16:creationId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652568" y="709300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9" name="Rectangle 8" title="Side bar">
            <a:extLst>
              <a:ext uri="{FF2B5EF4-FFF2-40B4-BE49-F238E27FC236}">
                <a16:creationId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4267176" y="1981175"/>
            <a:ext cx="609651" cy="9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48484" y="1151799"/>
            <a:ext cx="7128364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484" y="4897056"/>
            <a:ext cx="7128364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1/22/2021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2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6412433" y="1820273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2"/>
            <a:ext cx="2364232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39" y="1685653"/>
            <a:ext cx="2364232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8914755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72021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84674"/>
            <a:ext cx="7200900" cy="438272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1/22/2021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098756" y="1445344"/>
            <a:ext cx="7101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6902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 and Picture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5280149" y="564425"/>
            <a:ext cx="3267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1/22/2021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4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321" y="670570"/>
            <a:ext cx="3113484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Content Placeholder 15">
            <a:extLst>
              <a:ext uri="{FF2B5EF4-FFF2-40B4-BE49-F238E27FC236}">
                <a16:creationId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60472" y="5188236"/>
            <a:ext cx="3643844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 marL="0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1pPr>
            <a:lvl2pPr marL="397764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2pPr>
            <a:lvl3pPr marL="7406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3pPr>
            <a:lvl4pPr marL="10835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4pPr>
            <a:lvl5pPr marL="1426464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697" y="335052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5" y="33029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4" y="1476930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28" y="148200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3801885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1/22/2021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4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697" y="335052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5" y="33029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4" y="1476930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28" y="148200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521" y="518477"/>
            <a:ext cx="3682796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35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35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2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2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>
              <a:buNone/>
            </a:pPr>
            <a:r>
              <a:rPr lang="en-US" noProof="0"/>
              <a:t>Click to edit Master text styles</a:t>
            </a:r>
          </a:p>
          <a:p>
            <a:pPr marL="0" lvl="1" indent="0" algn="ctr">
              <a:buNone/>
            </a:pPr>
            <a:r>
              <a:rPr lang="en-US" noProof="0"/>
              <a:t>Second level</a:t>
            </a:r>
          </a:p>
          <a:p>
            <a:pPr marL="0" lvl="2" indent="0" algn="ctr">
              <a:buNone/>
            </a:pPr>
            <a:r>
              <a:rPr lang="en-US" noProof="0"/>
              <a:t>Third level</a:t>
            </a:r>
          </a:p>
          <a:p>
            <a:pPr marL="0" lvl="3" indent="0" algn="ctr">
              <a:buNone/>
            </a:pPr>
            <a:r>
              <a:rPr lang="en-US" noProof="0"/>
              <a:t>Fourth level</a:t>
            </a:r>
          </a:p>
          <a:p>
            <a:pPr marL="0" lvl="4" indent="0" algn="ctr">
              <a:buNone/>
            </a:pPr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2189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, TItl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380695" y="5289755"/>
            <a:ext cx="3952537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accent3"/>
              </a:solidFill>
            </a:endParaRPr>
          </a:p>
        </p:txBody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5" y="409289"/>
            <a:ext cx="3952537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3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1/22/2021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6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29" y="37207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0" y="5819528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4684" y="668598"/>
            <a:ext cx="3484988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7706" y="5352418"/>
            <a:ext cx="3861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anchor="ctr" anchorCtr="0"/>
          <a:lstStyle>
            <a:lvl1pPr marL="0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1pPr>
            <a:lvl2pPr marL="397764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2pPr>
            <a:lvl3pPr marL="7406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3pPr>
            <a:lvl4pPr marL="10835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4pPr>
            <a:lvl5pPr marL="1426464" indent="0" algn="ctr">
              <a:buFont typeface="Arial" panose="020B0604020202020204" pitchFamily="34" charset="0"/>
              <a:buNone/>
              <a:defRPr sz="105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499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27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6244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5" y="409286"/>
            <a:ext cx="3952537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3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1/22/2021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6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29" y="37207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0" y="5819528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4686" y="668598"/>
            <a:ext cx="3484988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499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27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4338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3769" y="1301363"/>
            <a:ext cx="7209728" cy="2852737"/>
          </a:xfrm>
        </p:spPr>
        <p:txBody>
          <a:bodyPr anchor="b">
            <a:normAutofit/>
          </a:bodyPr>
          <a:lstStyle>
            <a:lvl1pPr algn="r">
              <a:defRPr sz="5400" cap="none"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2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1/22/2021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5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L-Shape 8">
            <a:extLst>
              <a:ext uri="{FF2B5EF4-FFF2-40B4-BE49-F238E27FC236}">
                <a16:creationId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6399245" y="182027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6214740" y="1685655"/>
            <a:ext cx="2364232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42910685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1" y="2286002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3" y="2286002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1/22/2021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51785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Side bar">
            <a:extLst>
              <a:ext uri="{FF2B5EF4-FFF2-40B4-BE49-F238E27FC236}">
                <a16:creationId xmlns:a16="http://schemas.microsoft.com/office/drawing/2014/main" id="{FFA7AFEF-D97A-4A94-A884-7F95E91332B7}"/>
              </a:ext>
            </a:extLst>
          </p:cNvPr>
          <p:cNvSpPr/>
          <p:nvPr userDrawn="1"/>
        </p:nvSpPr>
        <p:spPr>
          <a:xfrm>
            <a:off x="466571" y="0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1/22/2021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4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3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358571" y="376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81452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549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9978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407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640777" indent="-214313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 userDrawn="1">
          <p15:clr>
            <a:srgbClr val="F26B43"/>
          </p15:clr>
        </p15:guide>
        <p15:guide id="4" orient="horz" pos="1440" userDrawn="1">
          <p15:clr>
            <a:srgbClr val="F26B43"/>
          </p15:clr>
        </p15:guide>
        <p15:guide id="6" orient="horz" pos="3696" userDrawn="1">
          <p15:clr>
            <a:srgbClr val="F26B43"/>
          </p15:clr>
        </p15:guide>
        <p15:guide id="7" orient="horz" pos="432" userDrawn="1">
          <p15:clr>
            <a:srgbClr val="F26B43"/>
          </p15:clr>
        </p15:guide>
        <p15:guide id="8" orient="horz" pos="1512" userDrawn="1">
          <p15:clr>
            <a:srgbClr val="F26B43"/>
          </p15:clr>
        </p15:guide>
        <p15:guide id="9" pos="3888" userDrawn="1">
          <p15:clr>
            <a:srgbClr val="F26B43"/>
          </p15:clr>
        </p15:guide>
        <p15:guide id="10" pos="527" userDrawn="1">
          <p15:clr>
            <a:srgbClr val="F26B43"/>
          </p15:clr>
        </p15:guide>
        <p15:guide id="11" pos="48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89FE-7B85-40C7-8441-909223A9B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484" y="1931414"/>
            <a:ext cx="7128364" cy="1448217"/>
          </a:xfrm>
        </p:spPr>
        <p:txBody>
          <a:bodyPr>
            <a:spAutoFit/>
          </a:bodyPr>
          <a:lstStyle/>
          <a:p>
            <a:r>
              <a:rPr lang="en-US" dirty="0"/>
              <a:t>Lesson 13:</a:t>
            </a:r>
            <a:br>
              <a:rPr lang="en-US" dirty="0"/>
            </a:br>
            <a:r>
              <a:rPr lang="en-US" dirty="0"/>
              <a:t>In Jerusalem For the Feast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DC842-2DF4-46F3-AEC5-E38386DA6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484" y="4676776"/>
            <a:ext cx="7128364" cy="1581267"/>
          </a:xfrm>
        </p:spPr>
        <p:txBody>
          <a:bodyPr>
            <a:spAutoFit/>
          </a:bodyPr>
          <a:lstStyle/>
          <a:p>
            <a:r>
              <a:rPr lang="en-US" sz="2000" dirty="0"/>
              <a:t>January 20, 2021</a:t>
            </a:r>
          </a:p>
          <a:p>
            <a:r>
              <a:rPr lang="en-US" sz="2400" b="1" dirty="0"/>
              <a:t>Jesus Teaches At The Feast</a:t>
            </a:r>
          </a:p>
          <a:p>
            <a:r>
              <a:rPr lang="en-US" sz="2400" i="1" dirty="0"/>
              <a:t>“</a:t>
            </a:r>
            <a:r>
              <a:rPr lang="en-US" sz="2400" b="1" i="1" dirty="0"/>
              <a:t>I am the light of the world</a:t>
            </a:r>
            <a:r>
              <a:rPr lang="en-US" sz="2400" i="1" dirty="0"/>
              <a:t>”</a:t>
            </a:r>
          </a:p>
          <a:p>
            <a:r>
              <a:rPr lang="en-US" sz="2000" dirty="0"/>
              <a:t>John 8:12-30</a:t>
            </a:r>
          </a:p>
        </p:txBody>
      </p:sp>
    </p:spTree>
    <p:extLst>
      <p:ext uri="{BB962C8B-B14F-4D97-AF65-F5344CB8AC3E}">
        <p14:creationId xmlns:p14="http://schemas.microsoft.com/office/powerpoint/2010/main" val="1542445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321C9-46AF-4808-AC2E-545F7FD98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9612" y="1627549"/>
            <a:ext cx="7839075" cy="3312125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8:46-47 – </a:t>
            </a:r>
            <a:r>
              <a:rPr lang="en-US" sz="2800" i="1" dirty="0">
                <a:solidFill>
                  <a:schemeClr val="tx1"/>
                </a:solidFill>
              </a:rPr>
              <a:t>“</a:t>
            </a:r>
            <a:r>
              <a:rPr lang="en-US" sz="2800" b="1" i="1" dirty="0">
                <a:solidFill>
                  <a:schemeClr val="tx1"/>
                </a:solidFill>
              </a:rPr>
              <a:t>Which of you convicteth me of sin?</a:t>
            </a:r>
            <a:r>
              <a:rPr lang="en-US" sz="2800" i="1" dirty="0">
                <a:solidFill>
                  <a:schemeClr val="tx1"/>
                </a:solidFill>
              </a:rPr>
              <a:t>”</a:t>
            </a:r>
            <a:endParaRPr lang="en-US" sz="2400" i="1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Jesus’ claim to be the Son of God was based on His works (cf. John 20:30-31), therefore He asks them to prove Him guilty of sin or any falsehood.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They could not prove Jesus had committed sin, neither would they listen to the words of God which He spoke.</a:t>
            </a:r>
          </a:p>
          <a:p>
            <a:r>
              <a:rPr lang="en-US" sz="2400" dirty="0">
                <a:solidFill>
                  <a:schemeClr val="tx1"/>
                </a:solidFill>
              </a:rPr>
              <a:t>As they did not love the truth more than a lie 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(2 Thessalonians 2:10-12), they were not of God.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0D7309F-AC8D-4A3F-B1DB-3526B7B43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24466"/>
            <a:ext cx="7200900" cy="1078500"/>
          </a:xfrm>
        </p:spPr>
        <p:txBody>
          <a:bodyPr>
            <a:spAutoFit/>
          </a:bodyPr>
          <a:lstStyle/>
          <a:p>
            <a:r>
              <a:rPr lang="en-US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“</a:t>
            </a:r>
            <a:r>
              <a:rPr lang="en-US" b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T</a:t>
            </a:r>
            <a:r>
              <a:rPr lang="en-US" sz="3600" b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he 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Truth Shall Make You Free</a:t>
            </a:r>
            <a:r>
              <a:rPr lang="en-US" sz="360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”</a:t>
            </a:r>
            <a:b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John 8:31-50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016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DC324-0619-479F-ADCF-CF5C7BA57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424" y="1501264"/>
            <a:ext cx="8220076" cy="325422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8:31-32 – The true test of discipleship is directly related to one’s continuing in and obeying the word. (cf. 1 John 2:3-5; 5:3; John 14:15; 15:14)</a:t>
            </a:r>
          </a:p>
          <a:p>
            <a:r>
              <a:rPr lang="en-US" sz="2400" dirty="0">
                <a:solidFill>
                  <a:schemeClr val="tx1"/>
                </a:solidFill>
              </a:rPr>
              <a:t>Obedience is undeniable testimony which confirms genuine discipleship. (cf. Luke 6:46; Matthew 7:21)</a:t>
            </a:r>
          </a:p>
          <a:p>
            <a:r>
              <a:rPr lang="en-US" sz="2400" dirty="0">
                <a:solidFill>
                  <a:schemeClr val="tx1"/>
                </a:solidFill>
              </a:rPr>
              <a:t>Freedom from the bondage of sin is freedom indeed.</a:t>
            </a:r>
          </a:p>
          <a:p>
            <a:r>
              <a:rPr lang="en-US" sz="2400" dirty="0">
                <a:solidFill>
                  <a:schemeClr val="tx1"/>
                </a:solidFill>
              </a:rPr>
              <a:t>Freedom from an afflicted conscience is obtained when sin is forgiven. (cf. 1 John 3:20-21)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6A0AE6-764B-49AB-BD23-18986FB74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24466"/>
            <a:ext cx="7200900" cy="1078500"/>
          </a:xfrm>
        </p:spPr>
        <p:txBody>
          <a:bodyPr>
            <a:spAutoFit/>
          </a:bodyPr>
          <a:lstStyle/>
          <a:p>
            <a:r>
              <a:rPr lang="en-US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“</a:t>
            </a:r>
            <a:r>
              <a:rPr lang="en-US" b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T</a:t>
            </a:r>
            <a:r>
              <a:rPr lang="en-US" sz="3600" b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he 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Truth Shall Make You Free</a:t>
            </a:r>
            <a:r>
              <a:rPr lang="en-US" sz="360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”</a:t>
            </a:r>
            <a:b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John 8:31-50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388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321C9-46AF-4808-AC2E-545F7FD98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5824" y="1484674"/>
            <a:ext cx="7972425" cy="3498778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8:33-36 – These Jews denied they had ever been in bondage to anyone, yet this was not true.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Their confidence was in relationship with God through their fleshly lineage from Abraham.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They are the seed of Abraham, heirs of the promises made to him</a:t>
            </a:r>
            <a:r>
              <a:rPr lang="en-US" sz="2400" i="0" dirty="0">
                <a:solidFill>
                  <a:schemeClr val="tx1"/>
                </a:solidFill>
              </a:rPr>
              <a:t> (Genesis 12:3; 17:16; 22:17, 18; etc.)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They were a race of more than just freemen: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“… kings of peoples shall be of her (Sarah)” and,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“… thy seed shall possess the gate of his enemies.”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4FD9C98-B213-47BB-B7D3-B8425ECCF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24466"/>
            <a:ext cx="7200900" cy="1078500"/>
          </a:xfrm>
        </p:spPr>
        <p:txBody>
          <a:bodyPr>
            <a:spAutoFit/>
          </a:bodyPr>
          <a:lstStyle/>
          <a:p>
            <a:r>
              <a:rPr lang="en-US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“</a:t>
            </a:r>
            <a:r>
              <a:rPr lang="en-US" b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T</a:t>
            </a:r>
            <a:r>
              <a:rPr lang="en-US" sz="3600" b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he 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Truth Shall Make You Free</a:t>
            </a:r>
            <a:r>
              <a:rPr lang="en-US" sz="360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”</a:t>
            </a:r>
            <a:b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John 8:31-50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22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321C9-46AF-4808-AC2E-545F7FD98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5824" y="1484674"/>
            <a:ext cx="7972425" cy="3074688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8:33-36 – These Jews denied they had ever been in bondage to anyone, yet this was not true.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They had been in bondage to the Babylonians, Persians, Greeks, and at that moment were subjects of the Romans.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Jesus did not reply directly to this misstatement, but described bondage to and freedom from sin.</a:t>
            </a:r>
            <a:br>
              <a:rPr lang="en-US" sz="2400" i="0" dirty="0">
                <a:solidFill>
                  <a:schemeClr val="tx1"/>
                </a:solidFill>
              </a:rPr>
            </a:br>
            <a:r>
              <a:rPr lang="en-US" sz="2400" i="0" dirty="0">
                <a:solidFill>
                  <a:schemeClr val="tx1"/>
                </a:solidFill>
              </a:rPr>
              <a:t>cf. John 4; Matthew 22; 1 Timothy 1:4; 4:7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8957A27-D430-48B2-AD90-A3626A1DF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24466"/>
            <a:ext cx="7200900" cy="1078500"/>
          </a:xfrm>
        </p:spPr>
        <p:txBody>
          <a:bodyPr>
            <a:spAutoFit/>
          </a:bodyPr>
          <a:lstStyle/>
          <a:p>
            <a:r>
              <a:rPr lang="en-US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“</a:t>
            </a:r>
            <a:r>
              <a:rPr lang="en-US" b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T</a:t>
            </a:r>
            <a:r>
              <a:rPr lang="en-US" sz="3600" b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he 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Truth Shall Make You Free</a:t>
            </a:r>
            <a:r>
              <a:rPr lang="en-US" sz="360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”</a:t>
            </a:r>
            <a:b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John 8:31-50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384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321C9-46AF-4808-AC2E-545F7FD98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425" y="1484674"/>
            <a:ext cx="8181975" cy="5066900"/>
          </a:xfrm>
        </p:spPr>
        <p:txBody>
          <a:bodyPr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4000"/>
              </a:lnSpc>
              <a:spcBef>
                <a:spcPts val="750"/>
              </a:spcBef>
              <a:spcAft>
                <a:spcPts val="15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8:33-36 – These Jews denied they had ever been in bondage to anyone, yet this was not true.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Jesus explains that they were like a servant who once had access to the house, but because of their sin they were separated from God. (Isaiah 59:1-2)</a:t>
            </a:r>
          </a:p>
          <a:p>
            <a:r>
              <a:rPr lang="en-US" sz="2400" dirty="0">
                <a:solidFill>
                  <a:schemeClr val="tx1"/>
                </a:solidFill>
              </a:rPr>
              <a:t>If the Son therefore shall make you free, ye shall be free indeed. (cf. John 3:35-36)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Only through obedience to the Son could they be delivered from the bondage of sin and once again be made free.</a:t>
            </a:r>
            <a:r>
              <a:rPr lang="en-US" sz="2400" i="0" dirty="0">
                <a:solidFill>
                  <a:schemeClr val="tx1"/>
                </a:solidFill>
              </a:rPr>
              <a:t> (cf. Romans 6:12-18)</a:t>
            </a:r>
          </a:p>
          <a:p>
            <a:r>
              <a:rPr lang="en-US" sz="2400" dirty="0">
                <a:solidFill>
                  <a:schemeClr val="tx1"/>
                </a:solidFill>
              </a:rPr>
              <a:t>Truly, this is freedom indeed. As long as they “continued to commit sin,” they were the slave of it as an habitual pattern of life.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E1AF32D-8CCD-4343-88D0-6699CBAED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24466"/>
            <a:ext cx="7200900" cy="1078500"/>
          </a:xfrm>
        </p:spPr>
        <p:txBody>
          <a:bodyPr>
            <a:spAutoFit/>
          </a:bodyPr>
          <a:lstStyle/>
          <a:p>
            <a:r>
              <a:rPr lang="en-US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“</a:t>
            </a:r>
            <a:r>
              <a:rPr lang="en-US" b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T</a:t>
            </a:r>
            <a:r>
              <a:rPr lang="en-US" sz="3600" b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he 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Truth Shall Make You Free</a:t>
            </a:r>
            <a:r>
              <a:rPr lang="en-US" sz="360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”</a:t>
            </a:r>
            <a:b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John 8:31-50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889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321C9-46AF-4808-AC2E-545F7FD98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1484674"/>
            <a:ext cx="7810500" cy="2559932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8:37-38 – Jesus points out their inconsistency.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Jesus admits their claim of kinship with Abraham is an historical and genealogical fact.</a:t>
            </a:r>
          </a:p>
          <a:p>
            <a:r>
              <a:rPr lang="en-US" sz="2400" dirty="0">
                <a:solidFill>
                  <a:schemeClr val="tx1"/>
                </a:solidFill>
              </a:rPr>
              <a:t>Yet they did not have the same spiritual attitude of Abraham.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Jesus attributes their actions to a different father.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D50F08E-7E9A-4AB7-B235-01997E8A5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24466"/>
            <a:ext cx="7200900" cy="1078500"/>
          </a:xfrm>
        </p:spPr>
        <p:txBody>
          <a:bodyPr>
            <a:spAutoFit/>
          </a:bodyPr>
          <a:lstStyle/>
          <a:p>
            <a:r>
              <a:rPr lang="en-US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“</a:t>
            </a:r>
            <a:r>
              <a:rPr lang="en-US" b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T</a:t>
            </a:r>
            <a:r>
              <a:rPr lang="en-US" sz="3600" b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he 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Truth Shall Make You Free</a:t>
            </a:r>
            <a:r>
              <a:rPr lang="en-US" sz="360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”</a:t>
            </a:r>
            <a:b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John 8:31-50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254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321C9-46AF-4808-AC2E-545F7FD98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1484674"/>
            <a:ext cx="7810500" cy="506690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8:39-40 – These Jews </a:t>
            </a:r>
            <a:r>
              <a:rPr lang="en-US" sz="2400" i="1" dirty="0">
                <a:solidFill>
                  <a:schemeClr val="tx1"/>
                </a:solidFill>
              </a:rPr>
              <a:t>“that had believed” </a:t>
            </a:r>
            <a:r>
              <a:rPr lang="en-US" sz="2400" dirty="0">
                <a:solidFill>
                  <a:schemeClr val="tx1"/>
                </a:solidFill>
              </a:rPr>
              <a:t>now affirm again that Abraham is their father.</a:t>
            </a:r>
          </a:p>
          <a:p>
            <a:r>
              <a:rPr lang="en-US" sz="2400" dirty="0">
                <a:solidFill>
                  <a:schemeClr val="tx1"/>
                </a:solidFill>
              </a:rPr>
              <a:t>Yet, Abraham never sought to kill one who spoke the truth.</a:t>
            </a:r>
          </a:p>
          <a:p>
            <a:r>
              <a:rPr lang="en-US" sz="2400" dirty="0">
                <a:solidFill>
                  <a:schemeClr val="tx1"/>
                </a:solidFill>
              </a:rPr>
              <a:t>If they were of Abraham’s spiritual lineage they would reflect the same nature and attitude of their father. 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(cf. Galatians 3:7-9, 26-29)</a:t>
            </a:r>
          </a:p>
          <a:p>
            <a:r>
              <a:rPr lang="en-US" sz="2400" dirty="0">
                <a:solidFill>
                  <a:schemeClr val="tx1"/>
                </a:solidFill>
              </a:rPr>
              <a:t>In that they sought to kill the Son of God, they proved their father was not Abraham.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 The patriarch paid honor to all those who spoke in the name of God, as evidenced by his actions first with Melchizedek</a:t>
            </a:r>
            <a:r>
              <a:rPr lang="en-US" sz="2400" i="0" dirty="0">
                <a:solidFill>
                  <a:schemeClr val="tx1"/>
                </a:solidFill>
              </a:rPr>
              <a:t> (Genesis 14) </a:t>
            </a:r>
            <a:r>
              <a:rPr lang="en-US" sz="2400" dirty="0">
                <a:solidFill>
                  <a:schemeClr val="tx1"/>
                </a:solidFill>
              </a:rPr>
              <a:t>and later with the angels of the Lord</a:t>
            </a:r>
            <a:r>
              <a:rPr lang="en-US" sz="2400" i="0" dirty="0">
                <a:solidFill>
                  <a:schemeClr val="tx1"/>
                </a:solidFill>
              </a:rPr>
              <a:t> (Genesis 18).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E7E6257-B110-439E-8AAF-A30B48FC0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24466"/>
            <a:ext cx="7200900" cy="1078500"/>
          </a:xfrm>
        </p:spPr>
        <p:txBody>
          <a:bodyPr>
            <a:spAutoFit/>
          </a:bodyPr>
          <a:lstStyle/>
          <a:p>
            <a:r>
              <a:rPr lang="en-US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“</a:t>
            </a:r>
            <a:r>
              <a:rPr lang="en-US" b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T</a:t>
            </a:r>
            <a:r>
              <a:rPr lang="en-US" sz="3600" b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he 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Truth Shall Make You Free</a:t>
            </a:r>
            <a:r>
              <a:rPr lang="en-US" sz="360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”</a:t>
            </a:r>
            <a:b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John 8:31-50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37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321C9-46AF-4808-AC2E-545F7FD98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839075" cy="432131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8:41-42 – When Jesus speaks of two fathers, the Jews deny that they were born out of wedlock.</a:t>
            </a:r>
          </a:p>
          <a:p>
            <a:r>
              <a:rPr lang="en-US" sz="2400" dirty="0">
                <a:solidFill>
                  <a:schemeClr val="tx1"/>
                </a:solidFill>
              </a:rPr>
              <a:t>If they had the same father as Jesus did, they would love Him because He came from God.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Jesus again affirms that His authority is from God.</a:t>
            </a:r>
          </a:p>
          <a:p>
            <a:pPr lvl="1"/>
            <a:r>
              <a:rPr lang="en-US" sz="2400" i="0" dirty="0">
                <a:solidFill>
                  <a:schemeClr val="tx1"/>
                </a:solidFill>
              </a:rPr>
              <a:t>John 3:35, </a:t>
            </a:r>
            <a:r>
              <a:rPr lang="en-US" sz="2400" i="1" dirty="0">
                <a:solidFill>
                  <a:schemeClr val="tx1"/>
                </a:solidFill>
              </a:rPr>
              <a:t>“The Father loveth the Son, and hath given all things into his hand.”</a:t>
            </a:r>
          </a:p>
          <a:p>
            <a:pPr lvl="1"/>
            <a:r>
              <a:rPr lang="en-US" sz="2400" i="0" dirty="0">
                <a:solidFill>
                  <a:schemeClr val="tx1"/>
                </a:solidFill>
              </a:rPr>
              <a:t>John 7:28, </a:t>
            </a:r>
            <a:r>
              <a:rPr lang="en-US" sz="2400" dirty="0">
                <a:solidFill>
                  <a:schemeClr val="tx1"/>
                </a:solidFill>
              </a:rPr>
              <a:t>“Jesus therefore cried in the temple, teaching and saying, Ye both know me, and know whence I am; and I am not come of myself, but he that sent me is true, whom ye know not.”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A63E7D6-3439-4C68-AD24-1F338E9B8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24466"/>
            <a:ext cx="7200900" cy="1078500"/>
          </a:xfrm>
        </p:spPr>
        <p:txBody>
          <a:bodyPr>
            <a:spAutoFit/>
          </a:bodyPr>
          <a:lstStyle/>
          <a:p>
            <a:r>
              <a:rPr lang="en-US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“</a:t>
            </a:r>
            <a:r>
              <a:rPr lang="en-US" b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T</a:t>
            </a:r>
            <a:r>
              <a:rPr lang="en-US" sz="3600" b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he 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Truth Shall Make You Free</a:t>
            </a:r>
            <a:r>
              <a:rPr lang="en-US" sz="360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”</a:t>
            </a:r>
            <a:b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John 8:31-50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227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321C9-46AF-4808-AC2E-545F7FD98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1048" y="1494297"/>
            <a:ext cx="8115301" cy="5337102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8:43-45 – </a:t>
            </a:r>
            <a:r>
              <a:rPr lang="en-US" sz="2400" i="1" dirty="0">
                <a:solidFill>
                  <a:schemeClr val="tx1"/>
                </a:solidFill>
              </a:rPr>
              <a:t>“Why do ye not understand my speech? (Even) because ye cannot hear my word.”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These Jews did not understand Jesus because their prejudice had blinded them so they </a:t>
            </a:r>
            <a:r>
              <a:rPr lang="en-US" sz="2400" b="1" dirty="0">
                <a:solidFill>
                  <a:schemeClr val="tx1"/>
                </a:solidFill>
              </a:rPr>
              <a:t>could not hear and understand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br>
              <a:rPr lang="en-US" sz="2400" i="1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– John 8:23, </a:t>
            </a:r>
            <a:r>
              <a:rPr lang="en-US" sz="2400" i="1" dirty="0">
                <a:solidFill>
                  <a:schemeClr val="tx1"/>
                </a:solidFill>
              </a:rPr>
              <a:t>“Ye are from beneath; I am from above: ye are of this world; I am not of this world.”</a:t>
            </a:r>
            <a:br>
              <a:rPr lang="en-US" sz="2400" i="1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(cf. Matthew 13:13-15; John 12:39-40; cf. 2 Corinthians 4;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2 Thessalonians 2)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Their evil disposition proved they were of the same spirit and character as </a:t>
            </a:r>
            <a:r>
              <a:rPr lang="en-US" sz="2400" u="sng" dirty="0">
                <a:solidFill>
                  <a:schemeClr val="tx1"/>
                </a:solidFill>
              </a:rPr>
              <a:t>the devil, their spiritual father</a:t>
            </a:r>
            <a:r>
              <a:rPr lang="en-US" sz="2400" dirty="0">
                <a:solidFill>
                  <a:schemeClr val="tx1"/>
                </a:solidFill>
              </a:rPr>
              <a:t>. The devil was a murderer from the beginning and the father of lies. (Genesis 3:4; 1 John 3:8)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There is no truth in him. (Note: 1 John 2:4)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F896F62-3C2A-42D0-809A-30BB96099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24466"/>
            <a:ext cx="7200900" cy="1078500"/>
          </a:xfrm>
        </p:spPr>
        <p:txBody>
          <a:bodyPr>
            <a:spAutoFit/>
          </a:bodyPr>
          <a:lstStyle/>
          <a:p>
            <a:r>
              <a:rPr lang="en-US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“</a:t>
            </a:r>
            <a:r>
              <a:rPr lang="en-US" b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T</a:t>
            </a:r>
            <a:r>
              <a:rPr lang="en-US" sz="3600" b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he 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Truth Shall Make You Free</a:t>
            </a:r>
            <a:r>
              <a:rPr lang="en-US" sz="360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”</a:t>
            </a:r>
            <a:b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John 8:31-50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24859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874644_Trading cards_AAS_v3" id="{4E496154-558D-4612-A753-0794614ED79B}" vid="{A8FAAD10-755F-4F52-9B7F-8A15476B6C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4039</TotalTime>
  <Words>1038</Words>
  <Application>Microsoft Office PowerPoint</Application>
  <PresentationFormat>On-screen Show (4:3)</PresentationFormat>
  <Paragraphs>56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Franklin Gothic Book</vt:lpstr>
      <vt:lpstr>Impact</vt:lpstr>
      <vt:lpstr>Times New Roman</vt:lpstr>
      <vt:lpstr>Crop</vt:lpstr>
      <vt:lpstr>Lesson 13: In Jerusalem For the Feast</vt:lpstr>
      <vt:lpstr>“The Truth Shall Make You Free” John 8:31-50</vt:lpstr>
      <vt:lpstr>“The Truth Shall Make You Free” John 8:31-50</vt:lpstr>
      <vt:lpstr>“The Truth Shall Make You Free” John 8:31-50</vt:lpstr>
      <vt:lpstr>“The Truth Shall Make You Free” John 8:31-50</vt:lpstr>
      <vt:lpstr>“The Truth Shall Make You Free” John 8:31-50</vt:lpstr>
      <vt:lpstr>“The Truth Shall Make You Free” John 8:31-50</vt:lpstr>
      <vt:lpstr>“The Truth Shall Make You Free” John 8:31-50</vt:lpstr>
      <vt:lpstr>“The Truth Shall Make You Free” John 8:31-50</vt:lpstr>
      <vt:lpstr>“The Truth Shall Make You Free” John 8:31-50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13: In Jerusalem For the Feast</dc:title>
  <dc:creator>mgalloway2715@gmail.com</dc:creator>
  <cp:lastModifiedBy>Richard Lidh</cp:lastModifiedBy>
  <cp:revision>90</cp:revision>
  <cp:lastPrinted>2021-01-23T00:40:55Z</cp:lastPrinted>
  <dcterms:created xsi:type="dcterms:W3CDTF">2020-12-23T21:49:00Z</dcterms:created>
  <dcterms:modified xsi:type="dcterms:W3CDTF">2021-01-23T00:40:58Z</dcterms:modified>
</cp:coreProperties>
</file>